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4" r:id="rId9"/>
    <p:sldId id="266" r:id="rId10"/>
    <p:sldId id="263" r:id="rId11"/>
    <p:sldId id="262" r:id="rId12"/>
    <p:sldId id="268" r:id="rId13"/>
    <p:sldId id="269" r:id="rId14"/>
    <p:sldId id="272" r:id="rId15"/>
    <p:sldId id="270" r:id="rId16"/>
    <p:sldId id="273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1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6153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46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766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67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47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4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6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8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7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4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5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7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A2927-BEF0-4B7D-8860-688C144B157D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856328-4EBB-4D5B-8DEF-B1C569B42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3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teachtci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dlierconnect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hyperlink" Target="http://www.thinkcentral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077200" cy="57912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8700" b="1" dirty="0" smtClean="0">
                <a:solidFill>
                  <a:schemeClr val="tx1"/>
                </a:solidFill>
                <a:latin typeface="Curlz MT" panose="04040404050702020202" pitchFamily="82" charset="0"/>
              </a:rPr>
              <a:t>While you are waiting…</a:t>
            </a:r>
          </a:p>
          <a:p>
            <a:endParaRPr lang="en-US" sz="28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Select a conference time</a:t>
            </a:r>
          </a:p>
          <a:p>
            <a:pPr marL="1028700" lvl="1" indent="-571500" algn="l">
              <a:buFont typeface="Comic Sans MS" panose="030F0702030302020204" pitchFamily="66" charset="0"/>
              <a:buChar char="–"/>
            </a:pPr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Available dates and times are on the table</a:t>
            </a:r>
          </a:p>
          <a:p>
            <a:pPr lvl="1" algn="l"/>
            <a:endParaRPr lang="en-US" sz="3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Answer the pink paper</a:t>
            </a:r>
          </a:p>
          <a:p>
            <a:pPr marL="1143000" lvl="1" indent="-685800" algn="l">
              <a:buFont typeface="Comic Sans MS" panose="030F0702030302020204" pitchFamily="66" charset="0"/>
              <a:buChar char="–"/>
            </a:pPr>
            <a:r>
              <a:rPr lang="en-US" sz="36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Things to Know About My Child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Answer the blue paper</a:t>
            </a:r>
          </a:p>
          <a:p>
            <a:pPr marL="1028700" lvl="1" indent="-571500" algn="l">
              <a:buFont typeface="Comic Sans MS" panose="030F0702030302020204" pitchFamily="66" charset="0"/>
              <a:buChar char="–"/>
            </a:pPr>
            <a:r>
              <a:rPr lang="en-US" sz="3600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How well do you know your child?</a:t>
            </a:r>
          </a:p>
          <a:p>
            <a:pPr lvl="1" algn="l"/>
            <a:endParaRPr lang="en-US" sz="3600" i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Find your child’s selfie on the wall outside</a:t>
            </a:r>
            <a:endParaRPr lang="en-US" sz="3600" i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/>
            <a:endParaRPr lang="en-US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Write a letter to your child</a:t>
            </a:r>
            <a:endParaRPr lang="en-US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6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Social Studies/Science  </a:t>
            </a:r>
          </a:p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2:30 – </a:t>
            </a:r>
            <a:r>
              <a:rPr lang="en-US" sz="4800" b="1" dirty="0">
                <a:latin typeface="Curlz MT" panose="04040404050702020202" pitchFamily="82" charset="0"/>
              </a:rPr>
              <a:t>3</a:t>
            </a:r>
            <a:r>
              <a:rPr lang="en-US" sz="4800" b="1" dirty="0" smtClean="0">
                <a:latin typeface="Curlz MT" panose="04040404050702020202" pitchFamily="82" charset="0"/>
              </a:rPr>
              <a:t>:25</a:t>
            </a:r>
          </a:p>
          <a:p>
            <a:pPr marL="0" indent="0" algn="ctr">
              <a:buNone/>
            </a:pPr>
            <a:endParaRPr lang="en-US" sz="2000" dirty="0" smtClean="0">
              <a:latin typeface="Curlz MT" panose="04040404050702020202" pitchFamily="82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Social Studies </a:t>
            </a:r>
          </a:p>
          <a:p>
            <a:pPr lvl="1"/>
            <a:r>
              <a:rPr lang="en-US" sz="1800" dirty="0" smtClean="0">
                <a:latin typeface="Comic Sans MS" panose="030F0702030302020204" pitchFamily="66" charset="0"/>
              </a:rPr>
              <a:t>Social Studies Alive</a:t>
            </a:r>
          </a:p>
          <a:p>
            <a:pPr lvl="2"/>
            <a:r>
              <a:rPr lang="en-US" sz="1600" dirty="0" smtClean="0">
                <a:latin typeface="Comic Sans MS" panose="030F0702030302020204" pitchFamily="66" charset="0"/>
              </a:rPr>
              <a:t>Our Community and Beyond</a:t>
            </a:r>
          </a:p>
          <a:p>
            <a:pPr lvl="2"/>
            <a:r>
              <a:rPr lang="en-US" sz="1600" dirty="0" smtClean="0">
                <a:latin typeface="Comic Sans MS" panose="030F0702030302020204" pitchFamily="66" charset="0"/>
                <a:hlinkClick r:id="rId2"/>
              </a:rPr>
              <a:t>www.teachtci.com</a:t>
            </a:r>
            <a:r>
              <a:rPr lang="en-US" sz="1600" dirty="0" smtClean="0">
                <a:latin typeface="Comic Sans MS" panose="030F0702030302020204" pitchFamily="66" charset="0"/>
              </a:rPr>
              <a:t> (Chrome or Firefox)</a:t>
            </a:r>
          </a:p>
          <a:p>
            <a:pPr marL="914400" lvl="2" indent="0">
              <a:buNone/>
            </a:pPr>
            <a:endParaRPr lang="en-US" sz="16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Science </a:t>
            </a:r>
          </a:p>
          <a:p>
            <a:pPr lvl="1"/>
            <a:r>
              <a:rPr lang="en-US" sz="1800" dirty="0" smtClean="0">
                <a:latin typeface="Comic Sans MS" panose="030F0702030302020204" pitchFamily="66" charset="0"/>
              </a:rPr>
              <a:t>Foss</a:t>
            </a:r>
          </a:p>
          <a:p>
            <a:pPr lvl="2"/>
            <a:r>
              <a:rPr lang="en-US" sz="1600" dirty="0" smtClean="0">
                <a:latin typeface="Comic Sans MS" panose="030F0702030302020204" pitchFamily="66" charset="0"/>
              </a:rPr>
              <a:t>Earth Materials</a:t>
            </a:r>
            <a:endParaRPr lang="en-US" sz="2400" dirty="0">
              <a:latin typeface="Comic Sans MS" panose="030F0702030302020204" pitchFamily="66" charset="0"/>
            </a:endParaRPr>
          </a:p>
          <a:p>
            <a:pPr lvl="2"/>
            <a:r>
              <a:rPr lang="en-US" sz="1600" dirty="0" smtClean="0">
                <a:latin typeface="Comic Sans MS" panose="030F0702030302020204" pitchFamily="66" charset="0"/>
              </a:rPr>
              <a:t>Structures of Life</a:t>
            </a:r>
            <a:endParaRPr lang="en-US" sz="2400" dirty="0">
              <a:latin typeface="Comic Sans MS" panose="030F0702030302020204" pitchFamily="66" charset="0"/>
            </a:endParaRPr>
          </a:p>
          <a:p>
            <a:pPr lvl="2"/>
            <a:r>
              <a:rPr lang="en-US" sz="1600" dirty="0" smtClean="0">
                <a:latin typeface="Comic Sans MS" panose="030F0702030302020204" pitchFamily="66" charset="0"/>
              </a:rPr>
              <a:t>Physics of Sound</a:t>
            </a:r>
          </a:p>
          <a:p>
            <a:pPr marL="914400" lvl="2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gorman\AppData\Local\Microsoft\Windows\Temporary Internet Files\Content.IE5\9QRBA3JA\community-419045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219593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gorman\AppData\Local\Microsoft\Windows\Temporary Internet Files\Content.IE5\0Y5NKTMV\volume-153349_64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72000"/>
            <a:ext cx="1974956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28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200" b="1" dirty="0" smtClean="0">
                <a:latin typeface="Curlz MT" panose="04040404050702020202" pitchFamily="82" charset="0"/>
              </a:rPr>
              <a:t>Homework Policy</a:t>
            </a:r>
          </a:p>
          <a:p>
            <a:pPr marL="0" indent="0" algn="ctr">
              <a:buNone/>
            </a:pPr>
            <a:endParaRPr lang="en-US" sz="2000" dirty="0" smtClean="0">
              <a:latin typeface="Curlz MT" panose="04040404050702020202" pitchFamily="82" charset="0"/>
            </a:endParaRPr>
          </a:p>
          <a:p>
            <a:r>
              <a:rPr lang="en-US" sz="3000" dirty="0" smtClean="0">
                <a:latin typeface="Comic Sans MS" panose="030F0702030302020204" pitchFamily="66" charset="0"/>
              </a:rPr>
              <a:t>Homework</a:t>
            </a:r>
          </a:p>
          <a:p>
            <a:pPr lvl="1"/>
            <a:r>
              <a:rPr lang="en-US" sz="3000" dirty="0" smtClean="0">
                <a:latin typeface="Comic Sans MS" panose="030F0702030302020204" pitchFamily="66" charset="0"/>
              </a:rPr>
              <a:t>Monday – Thursday</a:t>
            </a:r>
          </a:p>
          <a:p>
            <a:pPr marL="457200" lvl="1" indent="0">
              <a:buNone/>
            </a:pPr>
            <a:endParaRPr lang="en-US" sz="3000" dirty="0" smtClean="0">
              <a:latin typeface="Comic Sans MS" panose="030F0702030302020204" pitchFamily="66" charset="0"/>
            </a:endParaRPr>
          </a:p>
          <a:p>
            <a:r>
              <a:rPr lang="en-US" sz="3000" dirty="0" smtClean="0">
                <a:latin typeface="Comic Sans MS" panose="030F0702030302020204" pitchFamily="66" charset="0"/>
              </a:rPr>
              <a:t>Agenda Books/Behavior Calendar</a:t>
            </a:r>
          </a:p>
          <a:p>
            <a:pPr lvl="1"/>
            <a:r>
              <a:rPr lang="en-US" sz="3000" dirty="0" smtClean="0">
                <a:latin typeface="Comic Sans MS" panose="030F0702030302020204" pitchFamily="66" charset="0"/>
              </a:rPr>
              <a:t>please initial each night</a:t>
            </a:r>
          </a:p>
          <a:p>
            <a:pPr marL="457200" lvl="1" indent="0">
              <a:buNone/>
            </a:pPr>
            <a:endParaRPr lang="en-US" sz="3000" dirty="0" smtClean="0">
              <a:latin typeface="Comic Sans MS" panose="030F0702030302020204" pitchFamily="66" charset="0"/>
            </a:endParaRPr>
          </a:p>
          <a:p>
            <a:r>
              <a:rPr lang="en-US" sz="3000" dirty="0" smtClean="0">
                <a:latin typeface="Comic Sans MS" panose="030F0702030302020204" pitchFamily="66" charset="0"/>
              </a:rPr>
              <a:t>If a family emergency interferes with the completion of homework, please send me a note or an email.</a:t>
            </a:r>
          </a:p>
          <a:p>
            <a:endParaRPr lang="en-US" sz="35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gorman\AppData\Local\Microsoft\Windows\Temporary Internet Files\Content.IE5\1EOQKI32\MC9002340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00200"/>
            <a:ext cx="2385401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0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Progress Reports/Conferences</a:t>
            </a:r>
            <a:endParaRPr lang="en-US" sz="2400" b="1" dirty="0" smtClean="0">
              <a:latin typeface="Comic Sans MS" panose="030F0702030302020204" pitchFamily="66" charset="0"/>
            </a:endParaRP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We </a:t>
            </a:r>
            <a:r>
              <a:rPr lang="en-US" sz="2400" dirty="0">
                <a:latin typeface="Comic Sans MS" panose="030F0702030302020204" pitchFamily="66" charset="0"/>
              </a:rPr>
              <a:t>have 3 reporting periods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Parent University is on September 19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400" dirty="0" smtClean="0">
                <a:latin typeface="Comic Sans MS" panose="030F0702030302020204" pitchFamily="66" charset="0"/>
              </a:rPr>
              <a:t> at Maple Point.  There is a session at 2:30 and at 6:00 to discuss the new </a:t>
            </a:r>
            <a:r>
              <a:rPr lang="en-US" sz="2400" dirty="0">
                <a:latin typeface="Comic Sans MS" panose="030F0702030302020204" pitchFamily="66" charset="0"/>
              </a:rPr>
              <a:t>p</a:t>
            </a:r>
            <a:r>
              <a:rPr lang="en-US" sz="2400" dirty="0" smtClean="0">
                <a:latin typeface="Comic Sans MS" panose="030F0702030302020204" pitchFamily="66" charset="0"/>
              </a:rPr>
              <a:t>rogress </a:t>
            </a:r>
            <a:r>
              <a:rPr lang="en-US" sz="2400" dirty="0">
                <a:latin typeface="Comic Sans MS" panose="030F0702030302020204" pitchFamily="66" charset="0"/>
              </a:rPr>
              <a:t>r</a:t>
            </a:r>
            <a:r>
              <a:rPr lang="en-US" sz="2400" dirty="0" smtClean="0">
                <a:latin typeface="Comic Sans MS" panose="030F0702030302020204" pitchFamily="66" charset="0"/>
              </a:rPr>
              <a:t>eports</a:t>
            </a:r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Parent </a:t>
            </a:r>
            <a:r>
              <a:rPr lang="en-US" sz="2400" dirty="0">
                <a:latin typeface="Comic Sans MS" panose="030F0702030302020204" pitchFamily="66" charset="0"/>
              </a:rPr>
              <a:t>Teacher Conference is in </a:t>
            </a:r>
            <a:r>
              <a:rPr lang="en-US" sz="2400" dirty="0" smtClean="0">
                <a:latin typeface="Comic Sans MS" panose="030F0702030302020204" pitchFamily="66" charset="0"/>
              </a:rPr>
              <a:t>November </a:t>
            </a:r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Progress reports are on Home Access</a:t>
            </a:r>
          </a:p>
        </p:txBody>
      </p:sp>
    </p:spTree>
    <p:extLst>
      <p:ext uri="{BB962C8B-B14F-4D97-AF65-F5344CB8AC3E}">
        <p14:creationId xmlns:p14="http://schemas.microsoft.com/office/powerpoint/2010/main" val="358503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Standardized Testing</a:t>
            </a:r>
          </a:p>
          <a:p>
            <a:pPr marL="0" indent="0" algn="ctr">
              <a:buNone/>
            </a:pPr>
            <a:endParaRPr lang="en-US" sz="3200" dirty="0" smtClean="0">
              <a:latin typeface="Curlz MT" panose="04040404050702020202" pitchFamily="82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CDT (Classroom Diagnostic Tool)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Fall and Winter</a:t>
            </a:r>
          </a:p>
          <a:p>
            <a:pPr lvl="1"/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District Writing Assessments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Narrative, Informational, and Opinion</a:t>
            </a:r>
          </a:p>
          <a:p>
            <a:pPr lvl="1"/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PSSA Language Arts and Math</a:t>
            </a:r>
          </a:p>
          <a:p>
            <a:pPr lvl="1"/>
            <a:r>
              <a:rPr lang="en-US" sz="2000" dirty="0">
                <a:latin typeface="Comic Sans MS" panose="030F0702030302020204" pitchFamily="66" charset="0"/>
              </a:rPr>
              <a:t>April 9</a:t>
            </a:r>
            <a:r>
              <a:rPr lang="en-US" sz="2000" baseline="30000" dirty="0">
                <a:latin typeface="Comic Sans MS" panose="030F0702030302020204" pitchFamily="66" charset="0"/>
              </a:rPr>
              <a:t>th</a:t>
            </a:r>
            <a:r>
              <a:rPr lang="en-US" sz="2000" dirty="0">
                <a:latin typeface="Comic Sans MS" panose="030F0702030302020204" pitchFamily="66" charset="0"/>
              </a:rPr>
              <a:t> – 20</a:t>
            </a:r>
            <a:r>
              <a:rPr lang="en-US" sz="2000" baseline="30000" dirty="0">
                <a:latin typeface="Comic Sans MS" panose="030F0702030302020204" pitchFamily="66" charset="0"/>
              </a:rPr>
              <a:t>th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urlz MT" panose="04040404050702020202" pitchFamily="82" charset="0"/>
              </a:rPr>
              <a:t>Healthy Snacks</a:t>
            </a:r>
            <a:endParaRPr lang="en-US" sz="4000" b="1" dirty="0">
              <a:solidFill>
                <a:schemeClr val="tx1"/>
              </a:solidFill>
              <a:latin typeface="Curlz MT" panose="04040404050702020202" pitchFamily="8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239002" cy="4468810"/>
          </a:xfrm>
        </p:spPr>
        <p:txBody>
          <a:bodyPr/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Snack will be at 10:00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Please keep it healthy</a:t>
            </a:r>
          </a:p>
          <a:p>
            <a:pPr marL="0" indent="0">
              <a:buNone/>
            </a:pPr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Water bottles are permitted (sports top only)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healthy snack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00200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96" r="30669" b="10524"/>
          <a:stretch/>
        </p:blipFill>
        <p:spPr bwMode="auto">
          <a:xfrm>
            <a:off x="3051935" y="4762780"/>
            <a:ext cx="731520" cy="186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809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latin typeface="Curlz MT" panose="04040404050702020202" pitchFamily="82" charset="0"/>
              </a:rPr>
              <a:t>   </a:t>
            </a:r>
            <a:r>
              <a:rPr lang="en-US" sz="4800" b="1" dirty="0" smtClean="0">
                <a:latin typeface="Curlz MT" panose="04040404050702020202" pitchFamily="82" charset="0"/>
              </a:rPr>
              <a:t>Miscellaneous </a:t>
            </a:r>
            <a:r>
              <a:rPr lang="en-US" sz="4800" b="1" dirty="0">
                <a:latin typeface="Curlz MT" panose="04040404050702020202" pitchFamily="82" charset="0"/>
              </a:rPr>
              <a:t>I</a:t>
            </a:r>
            <a:r>
              <a:rPr lang="en-US" sz="4800" b="1" dirty="0" smtClean="0">
                <a:latin typeface="Curlz MT" panose="04040404050702020202" pitchFamily="82" charset="0"/>
              </a:rPr>
              <a:t>nformation</a:t>
            </a:r>
          </a:p>
          <a:p>
            <a:pPr marL="0" indent="0" algn="ctr">
              <a:buNone/>
            </a:pPr>
            <a:endParaRPr lang="en-US" sz="2000" dirty="0" smtClean="0">
              <a:latin typeface="Curlz MT" panose="04040404050702020202" pitchFamily="82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Websites and Passwords</a:t>
            </a:r>
          </a:p>
          <a:p>
            <a:r>
              <a:rPr lang="en-US" dirty="0">
                <a:latin typeface="Comic Sans MS" panose="030F0702030302020204" pitchFamily="66" charset="0"/>
              </a:rPr>
              <a:t>Dismissal Change</a:t>
            </a:r>
          </a:p>
          <a:p>
            <a:r>
              <a:rPr lang="en-US" dirty="0">
                <a:latin typeface="Comic Sans MS" panose="030F0702030302020204" pitchFamily="66" charset="0"/>
              </a:rPr>
              <a:t>Absent Notes</a:t>
            </a:r>
          </a:p>
          <a:p>
            <a:r>
              <a:rPr lang="en-US" dirty="0">
                <a:latin typeface="Comic Sans MS" panose="030F0702030302020204" pitchFamily="66" charset="0"/>
              </a:rPr>
              <a:t>Supplies</a:t>
            </a:r>
          </a:p>
          <a:p>
            <a:r>
              <a:rPr lang="en-US" dirty="0">
                <a:latin typeface="Comic Sans MS" panose="030F0702030302020204" pitchFamily="66" charset="0"/>
              </a:rPr>
              <a:t>String Instruments</a:t>
            </a:r>
          </a:p>
          <a:p>
            <a:r>
              <a:rPr lang="en-US" dirty="0">
                <a:latin typeface="Comic Sans MS" panose="030F0702030302020204" pitchFamily="66" charset="0"/>
              </a:rPr>
              <a:t>Money</a:t>
            </a:r>
          </a:p>
          <a:p>
            <a:r>
              <a:rPr lang="en-US" dirty="0">
                <a:latin typeface="Comic Sans MS" panose="030F0702030302020204" pitchFamily="66" charset="0"/>
              </a:rPr>
              <a:t>Remind 101 app</a:t>
            </a:r>
          </a:p>
          <a:p>
            <a:r>
              <a:rPr lang="en-US" dirty="0">
                <a:latin typeface="Comic Sans MS" panose="030F0702030302020204" pitchFamily="66" charset="0"/>
              </a:rPr>
              <a:t>Contact Information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plrandall</a:t>
            </a:r>
            <a:r>
              <a:rPr lang="en-US" dirty="0" smtClean="0">
                <a:latin typeface="Comic Sans MS" panose="030F0702030302020204" pitchFamily="66" charset="0"/>
              </a:rPr>
              <a:t>@neshaminy.org</a:t>
            </a:r>
            <a:endParaRPr lang="en-US" dirty="0">
              <a:latin typeface="Comic Sans MS" panose="030F0702030302020204" pitchFamily="66" charset="0"/>
            </a:endParaRP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Herbert Hoover 215-809-6340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6705600" cy="6096000"/>
          </a:xfrm>
        </p:spPr>
      </p:pic>
    </p:spTree>
    <p:extLst>
      <p:ext uri="{BB962C8B-B14F-4D97-AF65-F5344CB8AC3E}">
        <p14:creationId xmlns:p14="http://schemas.microsoft.com/office/powerpoint/2010/main" val="2089564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Curlz MT" panose="04040404050702020202" pitchFamily="82" charset="0"/>
              </a:rPr>
              <a:t>Any Questions?</a:t>
            </a:r>
          </a:p>
          <a:p>
            <a:pPr marL="0" indent="0" algn="ctr">
              <a:buNone/>
            </a:pPr>
            <a:endParaRPr lang="en-US" sz="4800" dirty="0">
              <a:latin typeface="Curlz MT" panose="04040404050702020202" pitchFamily="82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Curlz MT" panose="04040404050702020202" pitchFamily="82" charset="0"/>
              </a:rPr>
              <a:t>Thank you for coming tonight </a:t>
            </a:r>
          </a:p>
          <a:p>
            <a:pPr marL="0" indent="0" algn="ctr">
              <a:buNone/>
            </a:pPr>
            <a:r>
              <a:rPr lang="en-US" sz="4800" dirty="0" smtClean="0">
                <a:latin typeface="Curlz MT" panose="04040404050702020202" pitchFamily="82" charset="0"/>
              </a:rPr>
              <a:t>and for all your Support.</a:t>
            </a:r>
            <a:endParaRPr lang="en-US" sz="4800" dirty="0">
              <a:latin typeface="Curlz MT" panose="040404040507020202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419600"/>
            <a:ext cx="2349307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6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6600" b="1" dirty="0" smtClean="0">
                <a:latin typeface="Curlz MT" panose="04040404050702020202" pitchFamily="82" charset="0"/>
              </a:rPr>
              <a:t>Welcome to </a:t>
            </a:r>
          </a:p>
          <a:p>
            <a:pPr marL="0" indent="0" algn="ctr">
              <a:buNone/>
            </a:pPr>
            <a:r>
              <a:rPr lang="en-US" sz="6600" b="1" dirty="0" smtClean="0">
                <a:latin typeface="Curlz MT" panose="04040404050702020202" pitchFamily="82" charset="0"/>
              </a:rPr>
              <a:t>Mrs. </a:t>
            </a:r>
            <a:r>
              <a:rPr lang="en-US" sz="6600" b="1" dirty="0" smtClean="0">
                <a:latin typeface="Curlz MT" panose="04040404050702020202" pitchFamily="82" charset="0"/>
              </a:rPr>
              <a:t>Randall’s</a:t>
            </a:r>
            <a:r>
              <a:rPr lang="en-US" sz="6600" b="1" dirty="0" smtClean="0">
                <a:latin typeface="Curlz MT" panose="04040404050702020202" pitchFamily="82" charset="0"/>
              </a:rPr>
              <a:t> </a:t>
            </a:r>
            <a:r>
              <a:rPr lang="en-US" sz="6600" b="1" dirty="0" smtClean="0">
                <a:latin typeface="Curlz MT" panose="04040404050702020202" pitchFamily="82" charset="0"/>
              </a:rPr>
              <a:t>Classroom</a:t>
            </a:r>
          </a:p>
          <a:p>
            <a:pPr marL="0" indent="0" algn="ctr">
              <a:buNone/>
            </a:pPr>
            <a:r>
              <a:rPr lang="en-US" sz="3600" b="1" dirty="0" smtClean="0">
                <a:latin typeface="Curlz MT" panose="04040404050702020202" pitchFamily="82" charset="0"/>
              </a:rPr>
              <a:t>Back to School Night</a:t>
            </a:r>
          </a:p>
          <a:p>
            <a:pPr marL="0" indent="0" algn="ctr">
              <a:buNone/>
            </a:pPr>
            <a:r>
              <a:rPr lang="en-US" sz="3600" b="1" dirty="0" smtClean="0">
                <a:latin typeface="Curlz MT" panose="04040404050702020202" pitchFamily="82" charset="0"/>
              </a:rPr>
              <a:t>2017 – 2018</a:t>
            </a:r>
          </a:p>
          <a:p>
            <a:pPr marL="0" indent="0" algn="ctr">
              <a:buNone/>
            </a:pPr>
            <a:endParaRPr lang="en-US" sz="3600" b="1" dirty="0">
              <a:latin typeface="Curlz MT" panose="04040404050702020202" pitchFamily="8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Curlz MT" panose="04040404050702020202" pitchFamily="8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Curlz MT" panose="04040404050702020202" pitchFamily="8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Curlz MT" panose="04040404050702020202" pitchFamily="82" charset="0"/>
            </a:endParaRPr>
          </a:p>
          <a:p>
            <a:pPr marL="0" indent="0" algn="ctr">
              <a:buNone/>
            </a:pPr>
            <a:r>
              <a:rPr lang="en-US" sz="2400" b="1" u="sng" dirty="0" err="1" smtClean="0">
                <a:latin typeface="Curlz MT" panose="04040404050702020202" pitchFamily="82" charset="0"/>
              </a:rPr>
              <a:t>Neshaminy</a:t>
            </a:r>
            <a:r>
              <a:rPr lang="en-US" sz="2400" b="1" u="sng" dirty="0" smtClean="0">
                <a:latin typeface="Curlz MT" panose="04040404050702020202" pitchFamily="82" charset="0"/>
              </a:rPr>
              <a:t> Mission Statement</a:t>
            </a:r>
          </a:p>
          <a:p>
            <a:pPr marL="0" indent="0" algn="ctr">
              <a:buNone/>
            </a:pPr>
            <a:r>
              <a:rPr lang="en-US" sz="2300" b="1" dirty="0" smtClean="0">
                <a:latin typeface="Curlz MT" panose="04040404050702020202" pitchFamily="82" charset="0"/>
              </a:rPr>
              <a:t>The </a:t>
            </a:r>
            <a:r>
              <a:rPr lang="en-US" sz="2300" b="1" dirty="0" err="1" smtClean="0">
                <a:latin typeface="Curlz MT" panose="04040404050702020202" pitchFamily="82" charset="0"/>
              </a:rPr>
              <a:t>Neshaminy</a:t>
            </a:r>
            <a:r>
              <a:rPr lang="en-US" sz="2300" b="1" dirty="0" smtClean="0">
                <a:latin typeface="Curlz MT" panose="04040404050702020202" pitchFamily="82" charset="0"/>
              </a:rPr>
              <a:t> community builds futures by empowering each child to become a productive citizen and a lifelong learner.</a:t>
            </a:r>
            <a:endParaRPr lang="en-US" sz="2300" b="1" dirty="0">
              <a:latin typeface="Curlz MT" panose="040404040507020202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394" y="3124200"/>
            <a:ext cx="1791211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Typical 3rd Grade Day</a:t>
            </a:r>
          </a:p>
          <a:p>
            <a:pPr marL="0" indent="0" algn="ctr">
              <a:buNone/>
            </a:pPr>
            <a:endParaRPr lang="en-US" sz="4800" dirty="0">
              <a:latin typeface="Bradley Hand ITC" panose="03070402050302030203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21180"/>
            <a:ext cx="2156225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01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Morning</a:t>
            </a:r>
          </a:p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8:55 – 9:30</a:t>
            </a:r>
          </a:p>
          <a:p>
            <a:pPr marL="0" indent="0" algn="ctr">
              <a:buNone/>
            </a:pPr>
            <a:endParaRPr lang="en-US" sz="2800" dirty="0" smtClean="0">
              <a:latin typeface="Curlz MT" panose="04040404050702020202" pitchFamily="82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Arrival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Attendance/Lunch Count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Collect Homework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Morning Work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Pledge/Announcements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Morning Meeting</a:t>
            </a:r>
          </a:p>
          <a:p>
            <a:pPr marL="0" indent="0">
              <a:buNone/>
            </a:pPr>
            <a:endParaRPr lang="en-US" sz="4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67100"/>
            <a:ext cx="3069933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1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latin typeface="Curlz MT" panose="04040404050702020202" pitchFamily="82" charset="0"/>
              </a:rPr>
              <a:t>Win </a:t>
            </a:r>
            <a:r>
              <a:rPr lang="en-US" sz="4800" b="1" dirty="0" smtClean="0">
                <a:latin typeface="Curlz MT" panose="04040404050702020202" pitchFamily="82" charset="0"/>
              </a:rPr>
              <a:t>(</a:t>
            </a:r>
            <a:r>
              <a:rPr lang="en-US" sz="4800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W</a:t>
            </a:r>
            <a:r>
              <a:rPr lang="en-US" sz="4800" b="1" dirty="0" smtClean="0">
                <a:latin typeface="Curlz MT" panose="04040404050702020202" pitchFamily="82" charset="0"/>
              </a:rPr>
              <a:t>hat </a:t>
            </a:r>
            <a:r>
              <a:rPr lang="en-US" sz="4800" b="1" dirty="0">
                <a:solidFill>
                  <a:srgbClr val="00B0F0"/>
                </a:solidFill>
                <a:latin typeface="Curlz MT" panose="04040404050702020202" pitchFamily="82" charset="0"/>
              </a:rPr>
              <a:t>I</a:t>
            </a:r>
            <a:r>
              <a:rPr lang="en-US" sz="4800" b="1" dirty="0">
                <a:latin typeface="Curlz MT" panose="04040404050702020202" pitchFamily="82" charset="0"/>
              </a:rPr>
              <a:t> </a:t>
            </a:r>
            <a:r>
              <a:rPr lang="en-US" sz="4800" b="1" dirty="0" smtClean="0">
                <a:solidFill>
                  <a:srgbClr val="00B0F0"/>
                </a:solidFill>
                <a:latin typeface="Curlz MT" panose="04040404050702020202" pitchFamily="82" charset="0"/>
              </a:rPr>
              <a:t>N</a:t>
            </a:r>
            <a:r>
              <a:rPr lang="en-US" sz="4800" b="1" dirty="0" smtClean="0">
                <a:latin typeface="Curlz MT" panose="04040404050702020202" pitchFamily="82" charset="0"/>
              </a:rPr>
              <a:t>eed</a:t>
            </a:r>
            <a:r>
              <a:rPr lang="en-US" sz="4800" b="1" dirty="0">
                <a:latin typeface="Curlz MT" panose="04040404050702020202" pitchFamily="82" charset="0"/>
              </a:rPr>
              <a:t>)</a:t>
            </a:r>
          </a:p>
          <a:p>
            <a:pPr marL="0" indent="0" algn="ctr">
              <a:buNone/>
            </a:pPr>
            <a:r>
              <a:rPr lang="en-US" sz="4800" b="1" dirty="0">
                <a:latin typeface="Curlz MT" panose="04040404050702020202" pitchFamily="82" charset="0"/>
              </a:rPr>
              <a:t>9:30 – 10:00</a:t>
            </a:r>
          </a:p>
          <a:p>
            <a:pPr marL="0" indent="0" algn="ctr">
              <a:buNone/>
            </a:pPr>
            <a:endParaRPr lang="en-US" sz="2000" dirty="0">
              <a:latin typeface="Curlz MT" panose="04040404050702020202" pitchFamily="82" charset="0"/>
            </a:endParaRPr>
          </a:p>
          <a:p>
            <a:r>
              <a:rPr lang="en-US" sz="4000" dirty="0">
                <a:latin typeface="Comic Sans MS" panose="030F0702030302020204" pitchFamily="66" charset="0"/>
              </a:rPr>
              <a:t>Intervention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Enrichment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7170" name="Picture 2" descr="C:\Users\mgorman\AppData\Local\Microsoft\Windows\Temporary Internet Files\Content.IE5\R970RKVK\MC9000889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68" y="5120640"/>
            <a:ext cx="2059759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mgorman\AppData\Local\Microsoft\Windows\Temporary Internet Files\Content.IE5\RCUFTJ3A\MC900089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01491"/>
            <a:ext cx="2082289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86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Curlz MT" panose="04040404050702020202" pitchFamily="82" charset="0"/>
              </a:rPr>
              <a:t>Language Arts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Curlz MT" panose="04040404050702020202" pitchFamily="82" charset="0"/>
              </a:rPr>
              <a:t>10:00 – 10:45 and 11:25 – 12:25</a:t>
            </a:r>
          </a:p>
          <a:p>
            <a:pPr marL="0" indent="0" algn="ctr">
              <a:buNone/>
            </a:pPr>
            <a:endParaRPr lang="en-US" sz="2000" dirty="0" smtClean="0">
              <a:latin typeface="Curlz MT" panose="04040404050702020202" pitchFamily="82" charset="0"/>
            </a:endParaRPr>
          </a:p>
          <a:p>
            <a:r>
              <a:rPr lang="en-US" sz="2800" u="sng" dirty="0" smtClean="0">
                <a:latin typeface="Comic Sans MS" panose="030F0702030302020204" pitchFamily="66" charset="0"/>
              </a:rPr>
              <a:t>Good Habits, Great Readers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Balanced Literacy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Shared Reading</a:t>
            </a:r>
          </a:p>
          <a:p>
            <a:pPr lvl="2"/>
            <a:r>
              <a:rPr lang="en-US" sz="2000" dirty="0" smtClean="0">
                <a:latin typeface="Comic Sans MS" panose="030F0702030302020204" pitchFamily="66" charset="0"/>
              </a:rPr>
              <a:t>whole group instruction of reading strategies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Guided Reading</a:t>
            </a:r>
          </a:p>
          <a:p>
            <a:pPr lvl="2"/>
            <a:r>
              <a:rPr lang="en-US" sz="2000" dirty="0" smtClean="0">
                <a:latin typeface="Comic Sans MS" panose="030F0702030302020204" pitchFamily="66" charset="0"/>
              </a:rPr>
              <a:t>smaller groups based on the needs of students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Writer’s Workshop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Vocabulary &amp; Grammar Workshop</a:t>
            </a:r>
          </a:p>
          <a:p>
            <a:pPr lvl="2"/>
            <a:r>
              <a:rPr lang="en-US" sz="2000" dirty="0" smtClean="0">
                <a:latin typeface="Comic Sans MS" panose="030F0702030302020204" pitchFamily="66" charset="0"/>
                <a:hlinkClick r:id="rId2"/>
              </a:rPr>
              <a:t>www.sadlierconnect.com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914400" lvl="2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Specials</a:t>
            </a:r>
          </a:p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10:45 – 11:25</a:t>
            </a:r>
          </a:p>
          <a:p>
            <a:pPr marL="0" indent="0" algn="ctr">
              <a:buNone/>
            </a:pPr>
            <a:endParaRPr lang="en-US" sz="2000" dirty="0" smtClean="0">
              <a:latin typeface="Curlz MT" panose="04040404050702020202" pitchFamily="82" charset="0"/>
            </a:endParaRPr>
          </a:p>
          <a:p>
            <a:r>
              <a:rPr lang="en-US" sz="4400" dirty="0" smtClean="0">
                <a:latin typeface="Comic Sans MS" panose="030F0702030302020204" pitchFamily="66" charset="0"/>
              </a:rPr>
              <a:t>Day 1 </a:t>
            </a:r>
            <a:r>
              <a:rPr lang="en-US" sz="4400" dirty="0" smtClean="0">
                <a:latin typeface="Comic Sans MS" panose="030F0702030302020204" pitchFamily="66" charset="0"/>
              </a:rPr>
              <a:t>–Library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r>
              <a:rPr lang="en-US" sz="4400" dirty="0" smtClean="0">
                <a:latin typeface="Comic Sans MS" panose="030F0702030302020204" pitchFamily="66" charset="0"/>
              </a:rPr>
              <a:t>Day 2 – </a:t>
            </a:r>
            <a:r>
              <a:rPr lang="en-US" sz="4400" dirty="0" smtClean="0">
                <a:latin typeface="Comic Sans MS" panose="030F0702030302020204" pitchFamily="66" charset="0"/>
              </a:rPr>
              <a:t>Art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r>
              <a:rPr lang="en-US" sz="4400" dirty="0" smtClean="0">
                <a:latin typeface="Comic Sans MS" panose="030F0702030302020204" pitchFamily="66" charset="0"/>
              </a:rPr>
              <a:t>Day 3 – </a:t>
            </a:r>
            <a:r>
              <a:rPr lang="en-US" sz="4400" dirty="0" smtClean="0">
                <a:latin typeface="Comic Sans MS" panose="030F0702030302020204" pitchFamily="66" charset="0"/>
              </a:rPr>
              <a:t>Music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r>
              <a:rPr lang="en-US" sz="4400" dirty="0" smtClean="0">
                <a:latin typeface="Comic Sans MS" panose="030F0702030302020204" pitchFamily="66" charset="0"/>
              </a:rPr>
              <a:t>Day 4 – </a:t>
            </a:r>
            <a:r>
              <a:rPr lang="en-US" sz="4400" dirty="0" smtClean="0">
                <a:latin typeface="Comic Sans MS" panose="030F0702030302020204" pitchFamily="66" charset="0"/>
              </a:rPr>
              <a:t>Gym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r>
              <a:rPr lang="en-US" sz="4400" dirty="0" smtClean="0">
                <a:latin typeface="Comic Sans MS" panose="030F0702030302020204" pitchFamily="66" charset="0"/>
              </a:rPr>
              <a:t>Day 5 - </a:t>
            </a:r>
            <a:r>
              <a:rPr lang="en-US" sz="4400" dirty="0" smtClean="0">
                <a:latin typeface="Comic Sans MS" panose="030F0702030302020204" pitchFamily="66" charset="0"/>
              </a:rPr>
              <a:t>Computer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mgorman\AppData\Local\Microsoft\Windows\Temporary Internet Files\Content.IE5\A0184WF2\MC90043265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489" y="3845454"/>
            <a:ext cx="822960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gorman\AppData\Local\Microsoft\Windows\Temporary Internet Files\Content.IE5\1EOQKI32\MC90043487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80" y="4391033"/>
            <a:ext cx="100584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114" y="4848233"/>
            <a:ext cx="1195746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gorman\AppData\Local\Microsoft\Windows\Temporary Internet Files\Content.IE5\RCUFTJ3A\MC9003536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926" y="2169372"/>
            <a:ext cx="1225053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mgorman\AppData\Local\Microsoft\Windows\Temporary Internet Files\Content.IE5\8KERGF1B\MC90023739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687" y="2933700"/>
            <a:ext cx="84727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6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Lunch/Recess</a:t>
            </a:r>
          </a:p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12:30 – 1:30</a:t>
            </a:r>
          </a:p>
          <a:p>
            <a:pPr marL="0" indent="0" algn="ctr">
              <a:buNone/>
            </a:pPr>
            <a:endParaRPr lang="en-US" sz="1800" dirty="0" smtClean="0">
              <a:latin typeface="Curlz MT" panose="04040404050702020202" pitchFamily="82" charset="0"/>
            </a:endParaRPr>
          </a:p>
          <a:p>
            <a:pPr marL="0" indent="0">
              <a:buNone/>
            </a:pPr>
            <a:r>
              <a:rPr lang="en-US" sz="4800" dirty="0">
                <a:latin typeface="Curlz MT" panose="04040404050702020202" pitchFamily="82" charset="0"/>
              </a:rPr>
              <a:t>	</a:t>
            </a:r>
            <a:r>
              <a:rPr lang="en-US" sz="4800" dirty="0" smtClean="0">
                <a:latin typeface="Curlz MT" panose="04040404050702020202" pitchFamily="82" charset="0"/>
              </a:rPr>
              <a:t>	  </a:t>
            </a:r>
            <a:r>
              <a:rPr lang="en-US" sz="3600" dirty="0" smtClean="0">
                <a:latin typeface="Comic Sans MS" panose="030F0702030302020204" pitchFamily="66" charset="0"/>
              </a:rPr>
              <a:t>Yum						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latin typeface="Comic Sans MS" panose="030F0702030302020204" pitchFamily="66" charset="0"/>
              </a:rPr>
              <a:t> Fun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gorman\AppData\Local\Microsoft\Windows\Temporary Internet Files\Content.IE5\D36K5OUG\MC9004360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927" y="3566160"/>
            <a:ext cx="2583873" cy="214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gorman\AppData\Local\Microsoft\Windows\Temporary Internet Files\Content.IE5\G6WJJR8R\MC9000602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66160"/>
            <a:ext cx="2743200" cy="214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61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Math</a:t>
            </a:r>
          </a:p>
          <a:p>
            <a:pPr marL="0" indent="0" algn="ctr">
              <a:buNone/>
            </a:pPr>
            <a:r>
              <a:rPr lang="en-US" sz="4800" b="1" dirty="0" smtClean="0">
                <a:latin typeface="Curlz MT" panose="04040404050702020202" pitchFamily="82" charset="0"/>
              </a:rPr>
              <a:t>1:30 – 2:30</a:t>
            </a:r>
          </a:p>
          <a:p>
            <a:pPr marL="0" indent="0" algn="ctr">
              <a:buNone/>
            </a:pPr>
            <a:endParaRPr lang="en-US" sz="2000" dirty="0" smtClean="0">
              <a:latin typeface="Curlz MT" panose="04040404050702020202" pitchFamily="82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Math In Focus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Concrete – Pictorial – Abstract</a:t>
            </a:r>
          </a:p>
          <a:p>
            <a:r>
              <a:rPr lang="en-US" sz="3200" dirty="0" smtClean="0">
                <a:latin typeface="Comic Sans MS" panose="030F0702030302020204" pitchFamily="66" charset="0"/>
                <a:hlinkClick r:id="rId2"/>
              </a:rPr>
              <a:t>www.thinkcentral.com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Calendar Math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IXL Math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C:\Users\mgorman\AppData\Local\Microsoft\Windows\Temporary Internet Files\Content.IE5\R970RKVK\MC9003326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038600"/>
            <a:ext cx="201551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1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954</TotalTime>
  <Words>397</Words>
  <Application>Microsoft Office PowerPoint</Application>
  <PresentationFormat>On-screen Show (4:3)</PresentationFormat>
  <Paragraphs>135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Bradley Hand ITC</vt:lpstr>
      <vt:lpstr>Comic Sans MS</vt:lpstr>
      <vt:lpstr>Curlz MT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Healthy Snacks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Gorman, Michelle</dc:creator>
  <cp:lastModifiedBy>Randall, Patricia</cp:lastModifiedBy>
  <cp:revision>61</cp:revision>
  <dcterms:created xsi:type="dcterms:W3CDTF">2014-09-16T21:23:32Z</dcterms:created>
  <dcterms:modified xsi:type="dcterms:W3CDTF">2017-09-06T18:23:55Z</dcterms:modified>
</cp:coreProperties>
</file>